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73883" y="1311876"/>
            <a:ext cx="8915399" cy="2518719"/>
          </a:xfrm>
        </p:spPr>
        <p:txBody>
          <a:bodyPr>
            <a:normAutofit fontScale="90000"/>
          </a:bodyPr>
          <a:lstStyle/>
          <a:p>
            <a:r>
              <a:rPr lang="zh-TW" altLang="zh-TW" b="1" dirty="0"/>
              <a:t>以獎勵誘因促進學生達成健康體位之成效</a:t>
            </a:r>
            <a:r>
              <a:rPr lang="zh-TW" altLang="zh-TW" b="1" dirty="0" smtClean="0"/>
              <a:t>研究</a:t>
            </a:r>
            <a:r>
              <a:rPr lang="en-US" altLang="zh-TW" b="1" dirty="0" smtClean="0"/>
              <a:t>-</a:t>
            </a:r>
            <a:r>
              <a:rPr lang="zh-TW" altLang="en-US" b="1" dirty="0" smtClean="0">
                <a:solidFill>
                  <a:srgbClr val="92D050"/>
                </a:solidFill>
              </a:rPr>
              <a:t>前測結果報告</a:t>
            </a:r>
            <a:endParaRPr lang="zh-TW" altLang="en-US" dirty="0">
              <a:solidFill>
                <a:srgbClr val="92D05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2000" b="1" dirty="0" smtClean="0"/>
              <a:t>報告者  </a:t>
            </a:r>
            <a:r>
              <a:rPr lang="zh-TW" altLang="en-US" sz="2000" b="1" dirty="0" smtClean="0"/>
              <a:t>後</a:t>
            </a:r>
            <a:r>
              <a:rPr lang="zh-TW" altLang="en-US" sz="2000" b="1" dirty="0" smtClean="0"/>
              <a:t>壁國中</a:t>
            </a:r>
            <a:endParaRPr lang="en-US" altLang="zh-TW" sz="2000" b="1" dirty="0" smtClean="0"/>
          </a:p>
          <a:p>
            <a:pPr algn="r"/>
            <a:r>
              <a:rPr lang="zh-TW" altLang="en-US" sz="2000" b="1" dirty="0" smtClean="0"/>
              <a:t>黃惠梅</a:t>
            </a:r>
            <a:endParaRPr lang="en-US" altLang="zh-TW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09754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6233" y="105126"/>
            <a:ext cx="8911687" cy="128089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</a:rPr>
              <a:t>前測數據分析－</a:t>
            </a:r>
            <a:r>
              <a:rPr lang="en-US" altLang="zh-TW" dirty="0" smtClean="0">
                <a:solidFill>
                  <a:srgbClr val="00B050"/>
                </a:solidFill>
              </a:rPr>
              <a:t>1.</a:t>
            </a:r>
            <a:r>
              <a:rPr lang="zh-TW" altLang="en-US" dirty="0" smtClean="0">
                <a:solidFill>
                  <a:srgbClr val="00B050"/>
                </a:solidFill>
              </a:rPr>
              <a:t>學生體位現況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4357" y="1219200"/>
            <a:ext cx="8915400" cy="377762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4000" dirty="0" smtClean="0"/>
              <a:t>臺南市立後壁國中</a:t>
            </a:r>
            <a:r>
              <a:rPr lang="en-US" altLang="zh-TW" sz="4000" dirty="0" smtClean="0"/>
              <a:t>103</a:t>
            </a:r>
            <a:r>
              <a:rPr lang="zh-TW" altLang="en-US" sz="4000" dirty="0" smtClean="0"/>
              <a:t>學年第</a:t>
            </a:r>
            <a:r>
              <a:rPr lang="en-US" altLang="zh-TW" sz="4000" dirty="0" smtClean="0"/>
              <a:t>2</a:t>
            </a:r>
            <a:r>
              <a:rPr lang="zh-TW" altLang="en-US" sz="4000" dirty="0" smtClean="0"/>
              <a:t>學期</a:t>
            </a:r>
            <a:endParaRPr lang="en-US" altLang="zh-TW" sz="4000" dirty="0"/>
          </a:p>
          <a:p>
            <a:pPr marL="0" lvl="0" indent="0">
              <a:buNone/>
            </a:pPr>
            <a:r>
              <a:rPr lang="zh-TW" altLang="en-US" sz="4000" dirty="0" smtClean="0"/>
              <a:t>體位統計</a:t>
            </a:r>
            <a:r>
              <a:rPr lang="en-US" altLang="zh-TW" sz="4000" dirty="0" smtClean="0"/>
              <a:t>(3</a:t>
            </a:r>
            <a:r>
              <a:rPr lang="zh-TW" altLang="en-US" sz="4000" dirty="0" smtClean="0"/>
              <a:t>月量測</a:t>
            </a:r>
            <a:r>
              <a:rPr lang="en-US" altLang="zh-TW" sz="4000" dirty="0" smtClean="0"/>
              <a:t>)</a:t>
            </a:r>
          </a:p>
          <a:p>
            <a:pPr marL="0" lvl="0" indent="0">
              <a:buNone/>
            </a:pPr>
            <a:endParaRPr lang="zh-TW" altLang="zh-TW" sz="4000" dirty="0"/>
          </a:p>
          <a:p>
            <a:pPr marL="0" lvl="0" indent="0">
              <a:buNone/>
            </a:pPr>
            <a:endParaRPr lang="zh-TW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533699"/>
              </p:ext>
            </p:extLst>
          </p:nvPr>
        </p:nvGraphicFramePr>
        <p:xfrm>
          <a:off x="1441623" y="2713339"/>
          <a:ext cx="9275804" cy="2287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769"/>
                <a:gridCol w="1005353"/>
                <a:gridCol w="1526999"/>
                <a:gridCol w="1716688"/>
                <a:gridCol w="1593390"/>
                <a:gridCol w="1564936"/>
                <a:gridCol w="1422669"/>
              </a:tblGrid>
              <a:tr h="499418">
                <a:tc rowSpan="2" gridSpan="2">
                  <a:txBody>
                    <a:bodyPr/>
                    <a:lstStyle/>
                    <a:p>
                      <a:pPr algn="l" rtl="0" fontAlgn="t"/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zh-TW" altLang="en-US" sz="3600" u="none" strike="noStrike" dirty="0">
                          <a:effectLst/>
                        </a:rPr>
                        <a:t>體位判讀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43697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過輕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適中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過重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超重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合計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</a:tr>
              <a:tr h="584886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zh-TW" altLang="en-US" sz="3200" u="none" strike="noStrike" dirty="0">
                          <a:effectLst/>
                        </a:rPr>
                        <a:t>總計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人數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14</a:t>
                      </a:r>
                      <a:endParaRPr lang="en-US" altLang="zh-TW" sz="3600" b="0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effectLst/>
                        </a:rPr>
                        <a:t>182</a:t>
                      </a:r>
                      <a:endParaRPr lang="en-US" altLang="zh-TW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en-US" altLang="zh-TW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en-US" altLang="zh-TW" sz="3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effectLst/>
                        </a:rPr>
                        <a:t>270</a:t>
                      </a:r>
                      <a:endParaRPr lang="en-US" altLang="zh-TW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7" marR="9187" marT="9187" marB="0"/>
                </a:tc>
              </a:tr>
              <a:tr h="5867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zh-TW" altLang="en-US" sz="3600" u="none" strike="noStrike" dirty="0">
                          <a:effectLst/>
                        </a:rPr>
                        <a:t>比率</a:t>
                      </a:r>
                      <a:endParaRPr lang="zh-TW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solidFill>
                            <a:srgbClr val="FFC000"/>
                          </a:solidFill>
                          <a:effectLst/>
                        </a:rPr>
                        <a:t>5.2%</a:t>
                      </a:r>
                      <a:endParaRPr lang="en-US" altLang="zh-TW" sz="3600" b="0" i="0" u="none" strike="noStrike" dirty="0">
                        <a:solidFill>
                          <a:srgbClr val="FFC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en-US" altLang="zh-TW" sz="3600" u="none" strike="noStrike" dirty="0">
                          <a:effectLst/>
                        </a:rPr>
                        <a:t>67.4%</a:t>
                      </a:r>
                      <a:endParaRPr lang="en-US" altLang="zh-TW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en-US" altLang="zh-TW" sz="3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10.4%</a:t>
                      </a:r>
                      <a:endParaRPr lang="en-US" altLang="zh-TW" sz="3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en-US" altLang="zh-TW" sz="3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17.0%</a:t>
                      </a:r>
                      <a:endParaRPr lang="en-US" altLang="zh-TW" sz="3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TW" sz="3600" u="none" strike="noStrike" dirty="0">
                          <a:effectLst/>
                        </a:rPr>
                        <a:t>100%</a:t>
                      </a:r>
                      <a:endParaRPr lang="en-US" altLang="zh-TW" sz="3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187" marR="9187" marT="9187" marB="0"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3517557" y="5189838"/>
            <a:ext cx="55050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C00000"/>
                </a:solidFill>
              </a:rPr>
              <a:t>體位不足者佔</a:t>
            </a:r>
            <a:r>
              <a:rPr lang="en-US" altLang="zh-TW" sz="2800" b="1" dirty="0" smtClean="0">
                <a:solidFill>
                  <a:srgbClr val="C00000"/>
                </a:solidFill>
              </a:rPr>
              <a:t>32.6%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，約三分之一</a:t>
            </a:r>
            <a:endParaRPr lang="en-US" altLang="zh-TW" sz="2800" b="1" dirty="0" smtClean="0">
              <a:solidFill>
                <a:srgbClr val="C0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過重及超重佔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27.4%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，四分之一強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8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86704" y="1048265"/>
            <a:ext cx="8915400" cy="4201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rgbClr val="7030A0"/>
                </a:solidFill>
              </a:rPr>
              <a:t>                                      </a:t>
            </a:r>
            <a:r>
              <a:rPr lang="zh-TW" altLang="en-US" sz="2800" b="1" dirty="0" smtClean="0">
                <a:solidFill>
                  <a:srgbClr val="7030A0"/>
                </a:solidFill>
              </a:rPr>
              <a:t>自製問卷</a:t>
            </a:r>
            <a:endParaRPr lang="en-US" altLang="zh-TW" sz="28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zh-TW" altLang="en-US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1876233" y="105126"/>
            <a:ext cx="8911687" cy="128089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</a:rPr>
              <a:t>前測數據分析－</a:t>
            </a:r>
            <a:r>
              <a:rPr lang="en-US" altLang="zh-TW" dirty="0" smtClean="0">
                <a:solidFill>
                  <a:srgbClr val="00B050"/>
                </a:solidFill>
              </a:rPr>
              <a:t>2.</a:t>
            </a:r>
            <a:r>
              <a:rPr lang="zh-TW" altLang="en-US" dirty="0" smtClean="0">
                <a:solidFill>
                  <a:srgbClr val="00B050"/>
                </a:solidFill>
              </a:rPr>
              <a:t>學生運動情形現況</a:t>
            </a:r>
            <a:endParaRPr lang="zh-TW" altLang="en-US" dirty="0">
              <a:solidFill>
                <a:srgbClr val="00B05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509933"/>
              </p:ext>
            </p:extLst>
          </p:nvPr>
        </p:nvGraphicFramePr>
        <p:xfrm>
          <a:off x="1764130" y="1563377"/>
          <a:ext cx="8891373" cy="410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989"/>
                <a:gridCol w="1894703"/>
                <a:gridCol w="1342767"/>
                <a:gridCol w="1540476"/>
                <a:gridCol w="224343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題目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選項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人數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比率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備註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 rowSpan="10">
                  <a:txBody>
                    <a:bodyPr/>
                    <a:lstStyle/>
                    <a:p>
                      <a:pPr algn="l"/>
                      <a:endParaRPr lang="en-US" altLang="zh-TW" dirty="0" smtClean="0"/>
                    </a:p>
                    <a:p>
                      <a:pPr algn="l"/>
                      <a:endParaRPr lang="en-US" altLang="zh-TW" dirty="0" smtClean="0"/>
                    </a:p>
                    <a:p>
                      <a:pPr algn="l"/>
                      <a:r>
                        <a:rPr lang="en-US" altLang="zh-TW" sz="3200" dirty="0" smtClean="0"/>
                        <a:t>1.</a:t>
                      </a:r>
                      <a:r>
                        <a:rPr lang="zh-TW" altLang="en-US" sz="3200" dirty="0" smtClean="0"/>
                        <a:t>我「每週」平均運動大約花費時間</a:t>
                      </a:r>
                      <a:endParaRPr lang="zh-TW" alt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分鐘以下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7.60%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分鐘至</a:t>
                      </a:r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小時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27.48%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至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小時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15.65%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3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至</a:t>
                      </a:r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小時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13.74%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至</a:t>
                      </a:r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小時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8.40%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至</a:t>
                      </a:r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小時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4.58%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至</a:t>
                      </a:r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小時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4.96%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至</a:t>
                      </a:r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小時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1.53%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小時以上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16.03%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70C0"/>
                          </a:solidFill>
                        </a:rPr>
                        <a:t>本校體育班佔多數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總計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262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人未填答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3097427" y="5669481"/>
            <a:ext cx="62247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每週總運動時間未達</a:t>
            </a:r>
            <a:r>
              <a:rPr lang="en-US" altLang="zh-TW" sz="2800" dirty="0" smtClean="0">
                <a:solidFill>
                  <a:srgbClr val="FF0000"/>
                </a:solidFill>
              </a:rPr>
              <a:t>1</a:t>
            </a:r>
            <a:r>
              <a:rPr lang="zh-TW" altLang="en-US" sz="2800" dirty="0" smtClean="0">
                <a:solidFill>
                  <a:srgbClr val="FF0000"/>
                </a:solidFill>
              </a:rPr>
              <a:t>小時者佔</a:t>
            </a:r>
            <a:r>
              <a:rPr lang="en-US" altLang="zh-TW" sz="2800" dirty="0" smtClean="0">
                <a:solidFill>
                  <a:srgbClr val="FF0000"/>
                </a:solidFill>
              </a:rPr>
              <a:t>35.08%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 txBox="1">
            <a:spLocks/>
          </p:cNvSpPr>
          <p:nvPr/>
        </p:nvSpPr>
        <p:spPr>
          <a:xfrm>
            <a:off x="1876233" y="105126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solidFill>
                  <a:srgbClr val="00B050"/>
                </a:solidFill>
              </a:rPr>
              <a:t>前測數據分析－</a:t>
            </a:r>
            <a:r>
              <a:rPr lang="en-US" altLang="zh-TW" dirty="0" smtClean="0">
                <a:solidFill>
                  <a:srgbClr val="00B050"/>
                </a:solidFill>
              </a:rPr>
              <a:t>2.</a:t>
            </a:r>
            <a:r>
              <a:rPr lang="zh-TW" altLang="en-US" dirty="0" smtClean="0">
                <a:solidFill>
                  <a:srgbClr val="00B050"/>
                </a:solidFill>
              </a:rPr>
              <a:t>學生運動情形現況</a:t>
            </a:r>
            <a:endParaRPr lang="zh-TW" altLang="en-US" dirty="0">
              <a:solidFill>
                <a:srgbClr val="00B05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076754"/>
              </p:ext>
            </p:extLst>
          </p:nvPr>
        </p:nvGraphicFramePr>
        <p:xfrm>
          <a:off x="1795849" y="1423133"/>
          <a:ext cx="8891373" cy="3396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989"/>
                <a:gridCol w="1894703"/>
                <a:gridCol w="1342767"/>
                <a:gridCol w="980303"/>
                <a:gridCol w="2803611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題目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選項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人數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比率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備註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 rowSpan="5">
                  <a:txBody>
                    <a:bodyPr/>
                    <a:lstStyle/>
                    <a:p>
                      <a:pPr algn="l"/>
                      <a:endParaRPr lang="en-US" altLang="zh-TW" dirty="0" smtClean="0"/>
                    </a:p>
                    <a:p>
                      <a:pPr algn="l"/>
                      <a:endParaRPr lang="en-US" altLang="zh-TW" dirty="0" smtClean="0"/>
                    </a:p>
                    <a:p>
                      <a:pPr algn="l"/>
                      <a:endParaRPr lang="en-US" altLang="zh-TW" dirty="0" smtClean="0"/>
                    </a:p>
                    <a:p>
                      <a:pPr algn="l"/>
                      <a:r>
                        <a:rPr lang="en-US" altLang="zh-TW" sz="3200" dirty="0" smtClean="0"/>
                        <a:t>2</a:t>
                      </a:r>
                      <a:r>
                        <a:rPr lang="en-US" altLang="zh-TW" sz="3200" dirty="0" smtClean="0"/>
                        <a:t>.</a:t>
                      </a:r>
                      <a:r>
                        <a:rPr lang="zh-TW" altLang="en-US" sz="3200" dirty="0" smtClean="0"/>
                        <a:t>我進行的運動有</a:t>
                      </a:r>
                      <a:r>
                        <a:rPr lang="en-US" altLang="zh-TW" sz="3200" dirty="0" smtClean="0"/>
                        <a:t>(</a:t>
                      </a:r>
                      <a:r>
                        <a:rPr lang="zh-TW" altLang="en-US" sz="3200" dirty="0" smtClean="0"/>
                        <a:t>可複選</a:t>
                      </a:r>
                      <a:r>
                        <a:rPr lang="en-US" altLang="zh-TW" sz="3200" dirty="0" smtClean="0"/>
                        <a:t>)</a:t>
                      </a:r>
                      <a:endParaRPr lang="zh-TW" alt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跑步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173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65.28%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以每週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次者</a:t>
                      </a:r>
                      <a:r>
                        <a:rPr lang="zh-TW" altLang="en-US" dirty="0" smtClean="0"/>
                        <a:t>最多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體育課影響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散步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37.74%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球類運動</a:t>
                      </a:r>
                      <a:endParaRPr lang="en-US" altLang="zh-TW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64.91%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以每週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次者最多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體育課影響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6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跳繩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0.38%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族繁不及備載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649362" y="5008605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學生平日運動大多為跑步及球類運動</a:t>
            </a:r>
            <a:endParaRPr lang="en-US" altLang="zh-TW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5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805873"/>
              </p:ext>
            </p:extLst>
          </p:nvPr>
        </p:nvGraphicFramePr>
        <p:xfrm>
          <a:off x="1705233" y="1423133"/>
          <a:ext cx="8981990" cy="35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459"/>
                <a:gridCol w="1743601"/>
                <a:gridCol w="1356452"/>
                <a:gridCol w="1556176"/>
                <a:gridCol w="226630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題目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選項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人數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比率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備註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957">
                <a:tc rowSpan="7">
                  <a:txBody>
                    <a:bodyPr/>
                    <a:lstStyle/>
                    <a:p>
                      <a:pPr algn="l"/>
                      <a:endParaRPr lang="en-US" altLang="zh-TW" dirty="0" smtClean="0"/>
                    </a:p>
                    <a:p>
                      <a:pPr algn="l"/>
                      <a:endParaRPr lang="en-US" altLang="zh-TW" dirty="0" smtClean="0"/>
                    </a:p>
                    <a:p>
                      <a:pPr algn="l"/>
                      <a:endParaRPr lang="en-US" altLang="zh-TW" dirty="0" smtClean="0"/>
                    </a:p>
                    <a:p>
                      <a:pPr algn="l"/>
                      <a:r>
                        <a:rPr lang="en-US" altLang="zh-TW" sz="3200" dirty="0" smtClean="0"/>
                        <a:t>3</a:t>
                      </a:r>
                      <a:r>
                        <a:rPr lang="en-US" altLang="zh-TW" sz="3200" dirty="0" smtClean="0"/>
                        <a:t>.</a:t>
                      </a:r>
                      <a:r>
                        <a:rPr lang="zh-TW" altLang="en-US" sz="3200" dirty="0" smtClean="0"/>
                        <a:t>我為了什麼目的進行運動？</a:t>
                      </a:r>
                      <a:r>
                        <a:rPr lang="en-US" altLang="zh-TW" sz="3200" dirty="0" smtClean="0"/>
                        <a:t>(</a:t>
                      </a:r>
                      <a:r>
                        <a:rPr lang="zh-TW" altLang="en-US" sz="3200" dirty="0" smtClean="0"/>
                        <a:t>可複選</a:t>
                      </a:r>
                      <a:r>
                        <a:rPr lang="en-US" altLang="zh-TW" sz="3200" dirty="0" smtClean="0"/>
                        <a:t>)</a:t>
                      </a:r>
                      <a:endParaRPr lang="zh-TW" alt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健康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50.94%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減肥</a:t>
                      </a:r>
                      <a:endParaRPr lang="en-US" altLang="zh-TW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27.17%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3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娛樂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50.57%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競賽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16.60%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rgbClr val="0070C0"/>
                          </a:solidFill>
                        </a:rPr>
                        <a:t>本校體育班</a:t>
                      </a:r>
                      <a:endParaRPr lang="zh-TW" altLang="en-US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打發時間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44.15%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上課內容、上下學、練腹肌馬甲線</a:t>
                      </a:r>
                      <a:r>
                        <a:rPr lang="zh-TW" altLang="en-US" dirty="0" smtClean="0">
                          <a:solidFill>
                            <a:srgbClr val="0070C0"/>
                          </a:solidFill>
                        </a:rPr>
                        <a:t>！？這啥</a:t>
                      </a:r>
                      <a:r>
                        <a:rPr lang="zh-TW" altLang="en-US" dirty="0" smtClean="0"/>
                        <a:t>、幫助長高等</a:t>
                      </a:r>
                      <a:r>
                        <a:rPr lang="en-US" altLang="zh-TW" dirty="0" smtClean="0"/>
                        <a:t>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總問卷數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265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標題 1"/>
          <p:cNvSpPr txBox="1">
            <a:spLocks/>
          </p:cNvSpPr>
          <p:nvPr/>
        </p:nvSpPr>
        <p:spPr>
          <a:xfrm>
            <a:off x="1876233" y="105126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solidFill>
                  <a:srgbClr val="00B050"/>
                </a:solidFill>
              </a:rPr>
              <a:t>前測數據分析－</a:t>
            </a:r>
            <a:r>
              <a:rPr lang="en-US" altLang="zh-TW" dirty="0" smtClean="0">
                <a:solidFill>
                  <a:srgbClr val="00B050"/>
                </a:solidFill>
              </a:rPr>
              <a:t>3.</a:t>
            </a:r>
            <a:r>
              <a:rPr lang="zh-TW" altLang="en-US" dirty="0" smtClean="0">
                <a:solidFill>
                  <a:srgbClr val="00B050"/>
                </a:solidFill>
              </a:rPr>
              <a:t>學生運動意願現況</a:t>
            </a:r>
            <a:endParaRPr lang="zh-TW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6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76233" y="105126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solidFill>
                  <a:srgbClr val="00B050"/>
                </a:solidFill>
              </a:rPr>
              <a:t>前測數據分析－</a:t>
            </a:r>
            <a:r>
              <a:rPr lang="en-US" altLang="zh-TW" dirty="0">
                <a:solidFill>
                  <a:srgbClr val="00B050"/>
                </a:solidFill>
              </a:rPr>
              <a:t> 3.</a:t>
            </a:r>
            <a:r>
              <a:rPr lang="zh-TW" altLang="en-US" dirty="0">
                <a:solidFill>
                  <a:srgbClr val="00B050"/>
                </a:solidFill>
              </a:rPr>
              <a:t>學生運動意願現況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359679"/>
              </p:ext>
            </p:extLst>
          </p:nvPr>
        </p:nvGraphicFramePr>
        <p:xfrm>
          <a:off x="1738184" y="1110095"/>
          <a:ext cx="8981990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459"/>
                <a:gridCol w="1743601"/>
                <a:gridCol w="1356452"/>
                <a:gridCol w="1556176"/>
                <a:gridCol w="226630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題目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選項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人數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比率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備註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3411">
                <a:tc rowSpan="4">
                  <a:txBody>
                    <a:bodyPr/>
                    <a:lstStyle/>
                    <a:p>
                      <a:pPr algn="l"/>
                      <a:r>
                        <a:rPr lang="en-US" altLang="zh-TW" sz="3200" dirty="0" smtClean="0"/>
                        <a:t>4.</a:t>
                      </a:r>
                      <a:r>
                        <a:rPr lang="zh-TW" altLang="en-US" sz="3200" dirty="0" smtClean="0"/>
                        <a:t>如果學校以獎勵之方式鼓勵你</a:t>
                      </a:r>
                      <a:r>
                        <a:rPr lang="en-US" altLang="zh-TW" sz="3200" dirty="0" smtClean="0"/>
                        <a:t>(</a:t>
                      </a:r>
                      <a:r>
                        <a:rPr lang="zh-TW" altLang="en-US" sz="3200" dirty="0" smtClean="0"/>
                        <a:t>妳</a:t>
                      </a:r>
                      <a:r>
                        <a:rPr lang="en-US" altLang="zh-TW" sz="3200" dirty="0" smtClean="0"/>
                        <a:t>)</a:t>
                      </a:r>
                      <a:r>
                        <a:rPr lang="zh-TW" altLang="en-US" sz="3200" dirty="0" smtClean="0"/>
                        <a:t>多運動，妳願意為此進行運動嗎？</a:t>
                      </a:r>
                      <a:endParaRPr lang="zh-TW" alt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83.02%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3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否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12.08%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79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未填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4.91%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總計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265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3970637" y="5626444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學生大多願意因獎勵而進行運動</a:t>
            </a:r>
            <a:endParaRPr lang="en-US" altLang="zh-TW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717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876233" y="105126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solidFill>
                  <a:srgbClr val="00B050"/>
                </a:solidFill>
              </a:rPr>
              <a:t>前測數據分析－</a:t>
            </a:r>
            <a:r>
              <a:rPr lang="en-US" altLang="zh-TW" dirty="0">
                <a:solidFill>
                  <a:srgbClr val="00B050"/>
                </a:solidFill>
              </a:rPr>
              <a:t> 3.</a:t>
            </a:r>
            <a:r>
              <a:rPr lang="zh-TW" altLang="en-US" dirty="0">
                <a:solidFill>
                  <a:srgbClr val="00B050"/>
                </a:solidFill>
              </a:rPr>
              <a:t>學生運動意願現況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42815"/>
              </p:ext>
            </p:extLst>
          </p:nvPr>
        </p:nvGraphicFramePr>
        <p:xfrm>
          <a:off x="1738184" y="1110095"/>
          <a:ext cx="8981990" cy="328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459"/>
                <a:gridCol w="1743601"/>
                <a:gridCol w="1356452"/>
                <a:gridCol w="1556176"/>
                <a:gridCol w="226630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題目</a:t>
                      </a:r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選項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人數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比率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備註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768">
                <a:tc rowSpan="6">
                  <a:txBody>
                    <a:bodyPr/>
                    <a:lstStyle/>
                    <a:p>
                      <a:pPr algn="l"/>
                      <a:r>
                        <a:rPr lang="en-US" altLang="zh-TW" sz="3200" dirty="0" smtClean="0"/>
                        <a:t>4.</a:t>
                      </a:r>
                      <a:r>
                        <a:rPr lang="zh-TW" altLang="en-US" sz="3200" dirty="0" smtClean="0"/>
                        <a:t>你希望可以是什麼樣的獎勵？</a:t>
                      </a:r>
                      <a:r>
                        <a:rPr lang="en-US" altLang="zh-TW" sz="3200" dirty="0" smtClean="0"/>
                        <a:t>(</a:t>
                      </a:r>
                      <a:r>
                        <a:rPr lang="zh-TW" altLang="en-US" sz="3200" dirty="0" smtClean="0"/>
                        <a:t>可複選</a:t>
                      </a:r>
                      <a:r>
                        <a:rPr lang="en-US" altLang="zh-TW" sz="3200" dirty="0" smtClean="0"/>
                        <a:t>)</a:t>
                      </a:r>
                      <a:endParaRPr lang="zh-TW" alt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嘉獎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162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61.13%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55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獎學金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67.17%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獎狀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26.79%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禮卷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22.26%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6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其他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玩具飛機、機車、保送進南工、就算獎勵也不太想動</a:t>
                      </a:r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總計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265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3591697" y="4761470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以嘉獎方式進行獎勵，較為適合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8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</a:rPr>
              <a:t>前測顯示之結果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>
                <a:solidFill>
                  <a:srgbClr val="0070C0"/>
                </a:solidFill>
              </a:rPr>
              <a:t>1.</a:t>
            </a:r>
            <a:r>
              <a:rPr lang="zh-TW" altLang="en-US" sz="3200" dirty="0" smtClean="0">
                <a:solidFill>
                  <a:srgbClr val="0070C0"/>
                </a:solidFill>
              </a:rPr>
              <a:t>學生運動量普遍不足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0070C0"/>
                </a:solidFill>
              </a:rPr>
              <a:t>2</a:t>
            </a:r>
            <a:r>
              <a:rPr lang="en-US" altLang="zh-TW" sz="3200" dirty="0" smtClean="0">
                <a:solidFill>
                  <a:srgbClr val="0070C0"/>
                </a:solidFill>
              </a:rPr>
              <a:t>.</a:t>
            </a:r>
            <a:r>
              <a:rPr lang="zh-TW" altLang="en-US" sz="3200" dirty="0" smtClean="0">
                <a:solidFill>
                  <a:srgbClr val="0070C0"/>
                </a:solidFill>
              </a:rPr>
              <a:t>未進行獎勵前，學生主要進行運動之項目為</a:t>
            </a:r>
            <a:r>
              <a:rPr lang="zh-TW" altLang="en-US" sz="3200" dirty="0" smtClean="0">
                <a:solidFill>
                  <a:srgbClr val="FF0000"/>
                </a:solidFill>
              </a:rPr>
              <a:t>跑步、球類運動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0070C0"/>
                </a:solidFill>
              </a:rPr>
              <a:t>3.</a:t>
            </a:r>
            <a:r>
              <a:rPr lang="zh-TW" altLang="en-US" sz="3200" dirty="0" smtClean="0">
                <a:solidFill>
                  <a:srgbClr val="0070C0"/>
                </a:solidFill>
              </a:rPr>
              <a:t>學生願意因獎勵而進行運動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0070C0"/>
                </a:solidFill>
              </a:rPr>
              <a:t>4.</a:t>
            </a:r>
            <a:r>
              <a:rPr lang="zh-TW" altLang="en-US" sz="3200" dirty="0" smtClean="0">
                <a:solidFill>
                  <a:srgbClr val="0070C0"/>
                </a:solidFill>
              </a:rPr>
              <a:t>以嘉獎及獎學金之誘因較高，囿於學校經費，以嘉獎方式較為適合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347689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1826</TotalTime>
  <Words>587</Words>
  <Application>Microsoft Office PowerPoint</Application>
  <PresentationFormat>寬螢幕</PresentationFormat>
  <Paragraphs>178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Arial</vt:lpstr>
      <vt:lpstr>Century Gothic</vt:lpstr>
      <vt:lpstr>Wingdings 3</vt:lpstr>
      <vt:lpstr>絲縷</vt:lpstr>
      <vt:lpstr>以獎勵誘因促進學生達成健康體位之成效研究-前測結果報告</vt:lpstr>
      <vt:lpstr>前測數據分析－1.學生體位現況</vt:lpstr>
      <vt:lpstr>前測數據分析－2.學生運動情形現況</vt:lpstr>
      <vt:lpstr>PowerPoint 簡報</vt:lpstr>
      <vt:lpstr>PowerPoint 簡報</vt:lpstr>
      <vt:lpstr>PowerPoint 簡報</vt:lpstr>
      <vt:lpstr>PowerPoint 簡報</vt:lpstr>
      <vt:lpstr>前測顯示之結果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</dc:creator>
  <cp:lastModifiedBy>Acer</cp:lastModifiedBy>
  <cp:revision>20</cp:revision>
  <dcterms:created xsi:type="dcterms:W3CDTF">2015-02-10T06:44:42Z</dcterms:created>
  <dcterms:modified xsi:type="dcterms:W3CDTF">2015-04-22T13:03:48Z</dcterms:modified>
</cp:coreProperties>
</file>